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8" r:id="rId2"/>
    <p:sldId id="393" r:id="rId3"/>
    <p:sldId id="362" r:id="rId4"/>
    <p:sldId id="410" r:id="rId5"/>
    <p:sldId id="413" r:id="rId6"/>
    <p:sldId id="411" r:id="rId7"/>
    <p:sldId id="406" r:id="rId8"/>
    <p:sldId id="412" r:id="rId9"/>
    <p:sldId id="407" r:id="rId10"/>
    <p:sldId id="414" r:id="rId11"/>
    <p:sldId id="395" r:id="rId12"/>
    <p:sldId id="415" r:id="rId13"/>
    <p:sldId id="408" r:id="rId14"/>
    <p:sldId id="409" r:id="rId15"/>
    <p:sldId id="404" r:id="rId16"/>
    <p:sldId id="405" r:id="rId17"/>
    <p:sldId id="3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57" autoAdjust="0"/>
  </p:normalViewPr>
  <p:slideViewPr>
    <p:cSldViewPr>
      <p:cViewPr>
        <p:scale>
          <a:sx n="70" d="100"/>
          <a:sy n="70" d="100"/>
        </p:scale>
        <p:origin x="-138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B892-4921-4079-9030-C56E34863AF8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59F-28F3-49FF-9A3B-BD890C85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57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8355-E77B-450E-BE40-BA217267A602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4BF5-14D2-48FE-A81E-15FC521F3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28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0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0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acode.nic.in/bitstream/123456789/1909/1/20015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perty mort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0298" y="5000636"/>
            <a:ext cx="464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</a:rPr>
              <a:t>Dr. </a:t>
            </a:r>
            <a:r>
              <a:rPr lang="en-US" sz="2800" b="1" dirty="0" err="1" smtClean="0">
                <a:solidFill>
                  <a:srgbClr val="003399"/>
                </a:solidFill>
              </a:rPr>
              <a:t>Kalpeshkumar</a:t>
            </a:r>
            <a:r>
              <a:rPr lang="en-US" sz="2800" b="1" dirty="0" smtClean="0">
                <a:solidFill>
                  <a:srgbClr val="003399"/>
                </a:solidFill>
              </a:rPr>
              <a:t> L Gupta</a:t>
            </a:r>
          </a:p>
          <a:p>
            <a:pPr algn="ctr"/>
            <a:r>
              <a:rPr lang="en-US" sz="1600" dirty="0" smtClean="0">
                <a:solidFill>
                  <a:srgbClr val="003399"/>
                </a:solidFill>
              </a:rPr>
              <a:t>Associate Professor of Law &amp; EDC Coordinator</a:t>
            </a:r>
          </a:p>
          <a:p>
            <a:pPr algn="ctr"/>
            <a:r>
              <a:rPr lang="en-US" sz="1600" dirty="0" err="1" smtClean="0">
                <a:solidFill>
                  <a:srgbClr val="003399"/>
                </a:solidFill>
              </a:rPr>
              <a:t>Parul</a:t>
            </a:r>
            <a:r>
              <a:rPr lang="en-US" sz="1600" dirty="0" smtClean="0">
                <a:solidFill>
                  <a:srgbClr val="003399"/>
                </a:solidFill>
              </a:rPr>
              <a:t> Institute of Law, Faculty of Law</a:t>
            </a:r>
          </a:p>
          <a:p>
            <a:pPr algn="ctr"/>
            <a:r>
              <a:rPr lang="en-US" sz="1600" dirty="0" err="1" smtClean="0">
                <a:solidFill>
                  <a:srgbClr val="003399"/>
                </a:solidFill>
              </a:rPr>
              <a:t>Parul</a:t>
            </a:r>
            <a:r>
              <a:rPr lang="en-US" sz="1600" dirty="0" smtClean="0">
                <a:solidFill>
                  <a:srgbClr val="003399"/>
                </a:solidFill>
              </a:rPr>
              <a:t> University, </a:t>
            </a:r>
            <a:r>
              <a:rPr lang="en-US" sz="1600" dirty="0" err="1" smtClean="0">
                <a:solidFill>
                  <a:srgbClr val="003399"/>
                </a:solidFill>
              </a:rPr>
              <a:t>Vadodara</a:t>
            </a:r>
            <a:endParaRPr lang="en-US" sz="1600" dirty="0" smtClean="0">
              <a:solidFill>
                <a:srgbClr val="003399"/>
              </a:solidFill>
            </a:endParaRPr>
          </a:p>
          <a:p>
            <a:pPr algn="ctr"/>
            <a:r>
              <a:rPr lang="en-US" sz="1600" dirty="0" smtClean="0">
                <a:solidFill>
                  <a:srgbClr val="003399"/>
                </a:solidFill>
              </a:rPr>
              <a:t>www.klgupta.in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310032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December 28, 2019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500042"/>
            <a:ext cx="786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99"/>
                </a:solidFill>
              </a:rPr>
              <a:t>Legal Aspects for </a:t>
            </a:r>
            <a:r>
              <a:rPr lang="en-US" sz="4000" b="1" dirty="0" err="1" smtClean="0">
                <a:solidFill>
                  <a:srgbClr val="003399"/>
                </a:solidFill>
              </a:rPr>
              <a:t>Pharmapreneurs</a:t>
            </a:r>
            <a:endParaRPr lang="en-US" sz="4000" b="1" dirty="0">
              <a:solidFill>
                <a:srgbClr val="0033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36525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1173" y="6547412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357694"/>
            <a:ext cx="2559935" cy="6429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4414" y="2243072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At</a:t>
            </a:r>
          </a:p>
          <a:p>
            <a:pPr algn="ctr"/>
            <a:r>
              <a:rPr lang="en-US" sz="2800" b="1" dirty="0" err="1" smtClean="0">
                <a:solidFill>
                  <a:srgbClr val="003399"/>
                </a:solidFill>
              </a:rPr>
              <a:t>Parul</a:t>
            </a:r>
            <a:r>
              <a:rPr lang="en-US" sz="2800" b="1" dirty="0" smtClean="0">
                <a:solidFill>
                  <a:srgbClr val="003399"/>
                </a:solidFill>
              </a:rPr>
              <a:t> Institute of Pharmacy &amp; Research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0562" y="3786190"/>
            <a:ext cx="448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By</a:t>
            </a:r>
          </a:p>
        </p:txBody>
      </p:sp>
      <p:pic>
        <p:nvPicPr>
          <p:cNvPr id="46084" name="Picture 4" descr="Image result for law and pharma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6298" y="1142984"/>
            <a:ext cx="1520082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5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Online Medicines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63492" name="Picture 4" descr="Image result for pharmeasy"/>
          <p:cNvPicPr>
            <a:picLocks noChangeAspect="1" noChangeArrowheads="1"/>
          </p:cNvPicPr>
          <p:nvPr/>
        </p:nvPicPr>
        <p:blipFill>
          <a:blip r:embed="rId3"/>
          <a:srcRect l="7500" t="21000" r="5499" b="34000"/>
          <a:stretch>
            <a:fillRect/>
          </a:stretch>
        </p:blipFill>
        <p:spPr bwMode="auto">
          <a:xfrm>
            <a:off x="1214413" y="1000108"/>
            <a:ext cx="1933589" cy="1000132"/>
          </a:xfrm>
          <a:prstGeom prst="rect">
            <a:avLst/>
          </a:prstGeom>
          <a:noFill/>
        </p:spPr>
      </p:pic>
      <p:pic>
        <p:nvPicPr>
          <p:cNvPr id="63494" name="Picture 6" descr="Image result for netmed"/>
          <p:cNvPicPr>
            <a:picLocks noChangeAspect="1" noChangeArrowheads="1"/>
          </p:cNvPicPr>
          <p:nvPr/>
        </p:nvPicPr>
        <p:blipFill>
          <a:blip r:embed="rId4"/>
          <a:srcRect l="5625" t="28125" r="4374" b="28750"/>
          <a:stretch>
            <a:fillRect/>
          </a:stretch>
        </p:blipFill>
        <p:spPr bwMode="auto">
          <a:xfrm>
            <a:off x="1071538" y="2214554"/>
            <a:ext cx="2385408" cy="1143008"/>
          </a:xfrm>
          <a:prstGeom prst="rect">
            <a:avLst/>
          </a:prstGeom>
          <a:noFill/>
        </p:spPr>
      </p:pic>
      <p:pic>
        <p:nvPicPr>
          <p:cNvPr id="63496" name="Picture 8" descr="Image result for practo"/>
          <p:cNvPicPr>
            <a:picLocks noChangeAspect="1" noChangeArrowheads="1"/>
          </p:cNvPicPr>
          <p:nvPr/>
        </p:nvPicPr>
        <p:blipFill>
          <a:blip r:embed="rId5"/>
          <a:srcRect l="24903" t="30000" r="23827" b="37000"/>
          <a:stretch>
            <a:fillRect/>
          </a:stretch>
        </p:blipFill>
        <p:spPr bwMode="auto">
          <a:xfrm>
            <a:off x="1285852" y="3643314"/>
            <a:ext cx="2045725" cy="642942"/>
          </a:xfrm>
          <a:prstGeom prst="rect">
            <a:avLst/>
          </a:prstGeom>
          <a:noFill/>
        </p:spPr>
      </p:pic>
      <p:pic>
        <p:nvPicPr>
          <p:cNvPr id="63498" name="Picture 10" descr="Image result for 1 mg"/>
          <p:cNvPicPr>
            <a:picLocks noChangeAspect="1" noChangeArrowheads="1"/>
          </p:cNvPicPr>
          <p:nvPr/>
        </p:nvPicPr>
        <p:blipFill>
          <a:blip r:embed="rId6"/>
          <a:srcRect l="25627" t="15376" r="28245" b="16286"/>
          <a:stretch>
            <a:fillRect/>
          </a:stretch>
        </p:blipFill>
        <p:spPr bwMode="auto">
          <a:xfrm>
            <a:off x="1857356" y="4429132"/>
            <a:ext cx="723310" cy="1071570"/>
          </a:xfrm>
          <a:prstGeom prst="rect">
            <a:avLst/>
          </a:prstGeom>
          <a:noFill/>
        </p:spPr>
      </p:pic>
      <p:pic>
        <p:nvPicPr>
          <p:cNvPr id="63500" name="Picture 12" descr="Image result for bookmeds"/>
          <p:cNvPicPr>
            <a:picLocks noChangeAspect="1" noChangeArrowheads="1"/>
          </p:cNvPicPr>
          <p:nvPr/>
        </p:nvPicPr>
        <p:blipFill>
          <a:blip r:embed="rId7"/>
          <a:srcRect l="10580" t="33426" r="9482" b="31058"/>
          <a:stretch>
            <a:fillRect/>
          </a:stretch>
        </p:blipFill>
        <p:spPr bwMode="auto">
          <a:xfrm>
            <a:off x="4643438" y="928670"/>
            <a:ext cx="3429024" cy="857256"/>
          </a:xfrm>
          <a:prstGeom prst="rect">
            <a:avLst/>
          </a:prstGeom>
          <a:noFill/>
        </p:spPr>
      </p:pic>
      <p:pic>
        <p:nvPicPr>
          <p:cNvPr id="63502" name="Picture 14" descr="Related image"/>
          <p:cNvPicPr>
            <a:picLocks noChangeAspect="1" noChangeArrowheads="1"/>
          </p:cNvPicPr>
          <p:nvPr/>
        </p:nvPicPr>
        <p:blipFill>
          <a:blip r:embed="rId8"/>
          <a:srcRect l="22500" t="26250" r="21249" b="28750"/>
          <a:stretch>
            <a:fillRect/>
          </a:stretch>
        </p:blipFill>
        <p:spPr bwMode="auto">
          <a:xfrm>
            <a:off x="5715008" y="2071678"/>
            <a:ext cx="1250165" cy="1000132"/>
          </a:xfrm>
          <a:prstGeom prst="rect">
            <a:avLst/>
          </a:prstGeom>
          <a:noFill/>
        </p:spPr>
      </p:pic>
      <p:pic>
        <p:nvPicPr>
          <p:cNvPr id="63504" name="Picture 16" descr="Image result for m chemist"/>
          <p:cNvPicPr>
            <a:picLocks noChangeAspect="1" noChangeArrowheads="1"/>
          </p:cNvPicPr>
          <p:nvPr/>
        </p:nvPicPr>
        <p:blipFill>
          <a:blip r:embed="rId9"/>
          <a:srcRect t="33750" b="32500"/>
          <a:stretch>
            <a:fillRect/>
          </a:stretch>
        </p:blipFill>
        <p:spPr bwMode="auto">
          <a:xfrm>
            <a:off x="5429256" y="3214686"/>
            <a:ext cx="1905000" cy="642942"/>
          </a:xfrm>
          <a:prstGeom prst="rect">
            <a:avLst/>
          </a:prstGeom>
          <a:noFill/>
        </p:spPr>
      </p:pic>
      <p:pic>
        <p:nvPicPr>
          <p:cNvPr id="63506" name="Picture 18" descr="brownpacket 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380" y="4214818"/>
            <a:ext cx="2143125" cy="476250"/>
          </a:xfrm>
          <a:prstGeom prst="rect">
            <a:avLst/>
          </a:prstGeom>
          <a:noFill/>
        </p:spPr>
      </p:pic>
      <p:pic>
        <p:nvPicPr>
          <p:cNvPr id="63508" name="Picture 20" descr="Image result for myra medicines"/>
          <p:cNvPicPr>
            <a:picLocks noChangeAspect="1" noChangeArrowheads="1"/>
          </p:cNvPicPr>
          <p:nvPr/>
        </p:nvPicPr>
        <p:blipFill>
          <a:blip r:embed="rId11" cstate="print"/>
          <a:srcRect l="8438" t="20625" r="9062" b="21249"/>
          <a:stretch>
            <a:fillRect/>
          </a:stretch>
        </p:blipFill>
        <p:spPr bwMode="auto">
          <a:xfrm>
            <a:off x="5286380" y="5214950"/>
            <a:ext cx="2286016" cy="805301"/>
          </a:xfrm>
          <a:prstGeom prst="rect">
            <a:avLst/>
          </a:prstGeom>
          <a:noFill/>
        </p:spPr>
      </p:pic>
      <p:pic>
        <p:nvPicPr>
          <p:cNvPr id="63510" name="Picture 22" descr="Related im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5500702"/>
            <a:ext cx="2089616" cy="928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Emerging Issues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4" y="857232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err="1" smtClean="0">
                <a:latin typeface="Garamond" pitchFamily="18" charset="0"/>
              </a:rPr>
              <a:t>Snapdeal</a:t>
            </a:r>
            <a:r>
              <a:rPr lang="en-IN" sz="2400" dirty="0" smtClean="0">
                <a:latin typeface="Garamond" pitchFamily="18" charset="0"/>
              </a:rPr>
              <a:t> raided by Maharashtra Food &amp; Drug Administration for selling prescription drug like Viagra online – April 2015</a:t>
            </a:r>
          </a:p>
          <a:p>
            <a:endParaRPr lang="en-IN" sz="2400" dirty="0" smtClean="0">
              <a:latin typeface="Garamond" pitchFamily="18" charset="0"/>
            </a:endParaRPr>
          </a:p>
          <a:p>
            <a:r>
              <a:rPr lang="en-IN" sz="2400" dirty="0" smtClean="0">
                <a:latin typeface="Garamond" pitchFamily="18" charset="0"/>
              </a:rPr>
              <a:t>Viagra, Cough </a:t>
            </a:r>
            <a:r>
              <a:rPr lang="en-IN" sz="2400" dirty="0" err="1" smtClean="0">
                <a:latin typeface="Garamond" pitchFamily="18" charset="0"/>
              </a:rPr>
              <a:t>Syrum</a:t>
            </a:r>
            <a:r>
              <a:rPr lang="en-IN" sz="2400" dirty="0" smtClean="0">
                <a:latin typeface="Garamond" pitchFamily="18" charset="0"/>
              </a:rPr>
              <a:t> (</a:t>
            </a:r>
            <a:r>
              <a:rPr lang="en-IN" sz="2400" dirty="0" err="1" smtClean="0">
                <a:latin typeface="Garamond" pitchFamily="18" charset="0"/>
              </a:rPr>
              <a:t>Ascoril</a:t>
            </a:r>
            <a:r>
              <a:rPr lang="en-IN" sz="2400" dirty="0" smtClean="0">
                <a:latin typeface="Garamond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1643042" y="6143644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 smtClean="0"/>
              <a:t>https://</a:t>
            </a:r>
            <a:r>
              <a:rPr lang="en-IN" sz="1000" dirty="0" smtClean="0"/>
              <a:t>economictimes.indiatimes.com/industry/services/retail/snapdeal-raided-by-maharashtra-food-and-drug-administration-for-selling-prescription-drugs-like-viagra-online/articleshow/46959145.cms?from=mdr April 2015</a:t>
            </a:r>
            <a:endParaRPr lang="en-IN" sz="1000" dirty="0"/>
          </a:p>
        </p:txBody>
      </p:sp>
      <p:pic>
        <p:nvPicPr>
          <p:cNvPr id="14338" name="Picture 2" descr="According a FDA press release, its Commissioner Harshadeep Kamble has now asked his officers to also check e commerce websites like Flipkart and Amazon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286124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Emerging Issues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4" y="100010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Garamond" pitchFamily="18" charset="0"/>
              </a:rPr>
              <a:t>Union Health Ministry Draft Rules on Sale of Drugs by Online – E Pharmacy</a:t>
            </a:r>
          </a:p>
          <a:p>
            <a:r>
              <a:rPr lang="en-IN" sz="2400" dirty="0" smtClean="0">
                <a:latin typeface="Garamond" pitchFamily="18" charset="0"/>
              </a:rPr>
              <a:t>August 28, 2018</a:t>
            </a:r>
            <a:endParaRPr lang="en-IN" sz="2400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38914" name="Picture 2" descr="Image result for online pharmacy"/>
          <p:cNvPicPr>
            <a:picLocks noChangeAspect="1" noChangeArrowheads="1"/>
          </p:cNvPicPr>
          <p:nvPr/>
        </p:nvPicPr>
        <p:blipFill>
          <a:blip r:embed="rId3"/>
          <a:srcRect l="11250" t="14903" r="10749" b="23798"/>
          <a:stretch>
            <a:fillRect/>
          </a:stretch>
        </p:blipFill>
        <p:spPr bwMode="auto">
          <a:xfrm>
            <a:off x="1571604" y="2357430"/>
            <a:ext cx="3758479" cy="3071834"/>
          </a:xfrm>
          <a:prstGeom prst="rect">
            <a:avLst/>
          </a:prstGeom>
          <a:noFill/>
        </p:spPr>
      </p:pic>
      <p:pic>
        <p:nvPicPr>
          <p:cNvPr id="38916" name="Picture 4" descr="Image result for online pharmacy l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714620"/>
            <a:ext cx="1639826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65538" name="Picture 2" descr="Image result for online pharmacy la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6841291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732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States told to restrain unlicensed e-pharmacies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714356"/>
            <a:ext cx="7651173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IN" sz="2300" dirty="0" smtClean="0">
                <a:latin typeface="Garamond" pitchFamily="18" charset="0"/>
              </a:rPr>
              <a:t>The Drug Controller General of India (DCGI) has asked the state-level drug regulators to ensure that e-pharmacies don’t sell medicines without a licence.</a:t>
            </a:r>
          </a:p>
          <a:p>
            <a:pPr algn="just" fontAlgn="base"/>
            <a:endParaRPr lang="en-IN" sz="2000" dirty="0" smtClean="0">
              <a:latin typeface="Garamond" pitchFamily="18" charset="0"/>
            </a:endParaRPr>
          </a:p>
          <a:p>
            <a:pPr algn="just" fontAlgn="base"/>
            <a:r>
              <a:rPr lang="en-IN" sz="2300" dirty="0" smtClean="0">
                <a:latin typeface="Garamond" pitchFamily="18" charset="0"/>
              </a:rPr>
              <a:t>Last year, the Delhi High Court had issued an order barring entities without licences from selling medicines through online platforms. In a letter dated November 28, the DCGI has asked the state licensing authorities to implement this order strictly.</a:t>
            </a:r>
          </a:p>
          <a:p>
            <a:pPr algn="just" fontAlgn="base"/>
            <a:endParaRPr lang="en-IN" sz="2000" dirty="0" smtClean="0">
              <a:latin typeface="Garamond" pitchFamily="18" charset="0"/>
            </a:endParaRPr>
          </a:p>
          <a:p>
            <a:pPr algn="just" fontAlgn="base"/>
            <a:r>
              <a:rPr lang="en-IN" sz="2300" dirty="0" smtClean="0">
                <a:latin typeface="Garamond" pitchFamily="18" charset="0"/>
              </a:rPr>
              <a:t>The order had been passed in response to a public interest litigation (PIL) filed by Delhi-based dermatologist </a:t>
            </a:r>
            <a:r>
              <a:rPr lang="en-IN" sz="2300" dirty="0" err="1" smtClean="0">
                <a:latin typeface="Garamond" pitchFamily="18" charset="0"/>
              </a:rPr>
              <a:t>Zaheer</a:t>
            </a:r>
            <a:r>
              <a:rPr lang="en-IN" sz="2300" dirty="0" smtClean="0">
                <a:latin typeface="Garamond" pitchFamily="18" charset="0"/>
              </a:rPr>
              <a:t> Ahmed, who said that absence of monitoring of online sale of medicines is a risk to both patients and doctors. The Drugs and Cosmetics Act, 1940, and Pharmacy Act, 1948 prohibited online sale of medicines.</a:t>
            </a:r>
          </a:p>
          <a:p>
            <a:pPr algn="just" fontAlgn="base"/>
            <a:r>
              <a:rPr lang="en-IN" sz="2300" dirty="0" smtClean="0">
                <a:latin typeface="Garamond" pitchFamily="18" charset="0"/>
              </a:rPr>
              <a:t/>
            </a:r>
            <a:br>
              <a:rPr lang="en-IN" sz="2300" dirty="0" smtClean="0">
                <a:latin typeface="Garamond" pitchFamily="18" charset="0"/>
              </a:rPr>
            </a:br>
            <a:r>
              <a:rPr lang="en-IN" sz="2300" dirty="0" smtClean="0">
                <a:latin typeface="Garamond" pitchFamily="18" charset="0"/>
              </a:rPr>
              <a:t/>
            </a:r>
            <a:br>
              <a:rPr lang="en-IN" sz="2300" dirty="0" smtClean="0">
                <a:latin typeface="Garamond" pitchFamily="18" charset="0"/>
              </a:rPr>
            </a:br>
            <a:r>
              <a:rPr lang="en-IN" sz="2300" dirty="0" smtClean="0">
                <a:latin typeface="Garamond" pitchFamily="18" charset="0"/>
              </a:rPr>
              <a:t/>
            </a:r>
            <a:br>
              <a:rPr lang="en-IN" sz="2300" dirty="0" smtClean="0">
                <a:latin typeface="Garamond" pitchFamily="18" charset="0"/>
              </a:rPr>
            </a:br>
            <a:r>
              <a:rPr lang="en-IN" sz="2300" dirty="0" smtClean="0">
                <a:latin typeface="Garamond" pitchFamily="18" charset="0"/>
              </a:rPr>
              <a:t/>
            </a:r>
            <a:br>
              <a:rPr lang="en-IN" sz="2300" dirty="0" smtClean="0">
                <a:latin typeface="Garamond" pitchFamily="18" charset="0"/>
              </a:rPr>
            </a:br>
            <a:r>
              <a:rPr lang="en-IN" sz="2300" dirty="0" smtClean="0">
                <a:latin typeface="Garamond" pitchFamily="18" charset="0"/>
              </a:rPr>
              <a:t/>
            </a:r>
            <a:br>
              <a:rPr lang="en-IN" sz="2300" dirty="0" smtClean="0">
                <a:latin typeface="Garamond" pitchFamily="18" charset="0"/>
              </a:rPr>
            </a:br>
            <a:r>
              <a:rPr lang="en-IN" sz="2300" dirty="0" smtClean="0">
                <a:latin typeface="Garamond" pitchFamily="18" charset="0"/>
              </a:rPr>
              <a:t/>
            </a:r>
            <a:br>
              <a:rPr lang="en-IN" sz="2300" dirty="0" smtClean="0">
                <a:latin typeface="Garamond" pitchFamily="18" charset="0"/>
              </a:rPr>
            </a:br>
            <a:endParaRPr lang="en-IN" sz="2300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643042" y="6286520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 smtClean="0">
                <a:latin typeface="Garamond" pitchFamily="18" charset="0"/>
              </a:rPr>
              <a:t>https://economictimes.indiatimes.com/industry/healthcare/biotech/pharmaceuticals/states-told-to-restrain-unlicenced-e-pharmacies/articleshow/72358177.cms December 4, 2019</a:t>
            </a:r>
            <a:endParaRPr lang="en-IN" sz="1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 descr="Logo"/>
          <p:cNvPicPr>
            <a:picLocks noChangeAspect="1" noChangeArrowheads="1"/>
          </p:cNvPicPr>
          <p:nvPr/>
        </p:nvPicPr>
        <p:blipFill>
          <a:blip r:embed="rId3"/>
          <a:srcRect r="70604"/>
          <a:stretch>
            <a:fillRect/>
          </a:stretch>
        </p:blipFill>
        <p:spPr bwMode="auto">
          <a:xfrm>
            <a:off x="2143108" y="1214422"/>
            <a:ext cx="1689424" cy="1428760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214422"/>
            <a:ext cx="1357322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15" y="3714752"/>
            <a:ext cx="1293177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o photo description available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643314"/>
            <a:ext cx="1443977" cy="17145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00100" y="50004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Bookman Old Style" pitchFamily="18" charset="0"/>
              </a:rPr>
              <a:t>My Story</a:t>
            </a:r>
            <a:endParaRPr lang="en-IN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26431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2016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27146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2017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54171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2018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54171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2019</a:t>
            </a:r>
            <a:endParaRPr lang="en-IN" b="1" dirty="0">
              <a:latin typeface="Bookman Old Style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037142" y="3678636"/>
            <a:ext cx="49284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4414" y="3500438"/>
            <a:ext cx="657229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8728" y="300037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>
                <a:latin typeface="Bookman Old Style" pitchFamily="18" charset="0"/>
              </a:rPr>
              <a:t>klgupta.in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6314" y="300037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Bookman Old Style" pitchFamily="18" charset="0"/>
              </a:rPr>
              <a:t>probono-india.in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852" y="57864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Bookman Old Style" pitchFamily="18" charset="0"/>
              </a:rPr>
              <a:t>legalstartups.info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4876" y="57864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>
                <a:latin typeface="Bookman Old Style" pitchFamily="18" charset="0"/>
              </a:rPr>
              <a:t>courtmanagement.in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64318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Why </a:t>
            </a:r>
            <a:r>
              <a:rPr lang="en-IN" sz="4000" b="1" dirty="0" err="1" smtClean="0"/>
              <a:t>startup</a:t>
            </a:r>
            <a:r>
              <a:rPr lang="en-IN" sz="4000" b="1" dirty="0" smtClean="0"/>
              <a:t> succeed?</a:t>
            </a:r>
            <a:endParaRPr lang="en-IN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17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18945"/>
            <a:ext cx="5181600" cy="3445966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89562" y="4126811"/>
            <a:ext cx="6926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Dr. </a:t>
            </a:r>
            <a:r>
              <a:rPr lang="en-US" altLang="en-US" sz="2400" b="1" dirty="0" err="1">
                <a:latin typeface="Verdana" panose="020B0604030504040204" pitchFamily="34" charset="0"/>
              </a:rPr>
              <a:t>Kalpeshkumar</a:t>
            </a:r>
            <a:r>
              <a:rPr lang="en-US" altLang="en-US" sz="2400" b="1" dirty="0">
                <a:latin typeface="Verdana" panose="020B0604030504040204" pitchFamily="34" charset="0"/>
              </a:rPr>
              <a:t> L Gupta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Verdana" panose="020B0604030504040204" pitchFamily="34" charset="0"/>
              </a:rPr>
              <a:t>www.klgupta.in</a:t>
            </a:r>
            <a:endParaRPr lang="en-US" alt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51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grpSp>
        <p:nvGrpSpPr>
          <p:cNvPr id="20" name="Group 19"/>
          <p:cNvGrpSpPr/>
          <p:nvPr/>
        </p:nvGrpSpPr>
        <p:grpSpPr>
          <a:xfrm>
            <a:off x="738214" y="1071546"/>
            <a:ext cx="7620000" cy="5000660"/>
            <a:chOff x="642910" y="785794"/>
            <a:chExt cx="7620000" cy="5000660"/>
          </a:xfrm>
        </p:grpSpPr>
        <p:pic>
          <p:nvPicPr>
            <p:cNvPr id="43018" name="Picture 10" descr="Related im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1142984"/>
              <a:ext cx="7620000" cy="42862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Rounded Rectangle 12"/>
            <p:cNvSpPr/>
            <p:nvPr/>
          </p:nvSpPr>
          <p:spPr>
            <a:xfrm>
              <a:off x="2786050" y="785794"/>
              <a:ext cx="3714776" cy="6429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/>
                <a:t>Forms of Business</a:t>
              </a:r>
              <a:endParaRPr lang="en-IN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86050" y="1928802"/>
              <a:ext cx="3714776" cy="6429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/>
                <a:t>Sector Specific Laws/Rules</a:t>
              </a:r>
              <a:endParaRPr lang="en-IN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57488" y="3000372"/>
              <a:ext cx="3714776" cy="6429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/>
                <a:t>IPR</a:t>
              </a:r>
              <a:endParaRPr lang="en-IN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857488" y="4071942"/>
              <a:ext cx="3714776" cy="6429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/>
                <a:t>Other Laws</a:t>
              </a:r>
            </a:p>
            <a:p>
              <a:pPr algn="ctr"/>
              <a:r>
                <a:rPr lang="en-IN" sz="1600" b="1" dirty="0" smtClean="0"/>
                <a:t>Labour, Tax, Competition Law, SEBI etc</a:t>
              </a:r>
              <a:endParaRPr lang="en-IN" sz="1600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57488" y="5143512"/>
              <a:ext cx="3714776" cy="642942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/>
                <a:t>Emerging Area</a:t>
              </a:r>
            </a:p>
            <a:p>
              <a:pPr algn="ctr"/>
              <a:r>
                <a:rPr lang="en-IN" sz="1600" b="1" dirty="0" smtClean="0"/>
                <a:t>Online Sell of Medicine</a:t>
              </a:r>
              <a:endParaRPr lang="en-IN" sz="16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57224" y="14285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Legal Aspects of </a:t>
            </a:r>
            <a:r>
              <a:rPr lang="en-US" sz="28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Pharmapreneurs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5000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Form of Business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142984"/>
            <a:ext cx="76511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Sole Proprietorship 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Partnership (Indian Partnership Act, 1932)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Limited Liability Partnership (Limited Liability Partnership Act, 2008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Company (Companies Act, 2013)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5000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Sector Specific Laws/Rules etc.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142984"/>
            <a:ext cx="7651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Drug &amp; Cosmetics Act, 1940</a:t>
            </a:r>
          </a:p>
          <a:p>
            <a:pPr marL="914400" lvl="1" indent="-457200"/>
            <a:r>
              <a:rPr lang="en-US" sz="2200" dirty="0" smtClean="0">
                <a:latin typeface="Garamond" panose="02020404030301010803" pitchFamily="18" charset="0"/>
              </a:rPr>
              <a:t>Central Drug Standard Control Organization (CDSCO)</a:t>
            </a:r>
          </a:p>
          <a:p>
            <a:pPr marL="914400" lvl="1" indent="-457200"/>
            <a:r>
              <a:rPr lang="en-US" sz="2200" dirty="0" smtClean="0">
                <a:latin typeface="Garamond" panose="02020404030301010803" pitchFamily="18" charset="0"/>
              </a:rPr>
              <a:t>(Ministry of Health &amp; Family Welfare)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Pharmacy Act, 1948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National Pharmaceuticals Pricing Authority (NPPA), 1997</a:t>
            </a:r>
          </a:p>
          <a:p>
            <a:pPr lvl="1" indent="-457200"/>
            <a:r>
              <a:rPr lang="en-US" sz="2200" dirty="0" smtClean="0">
                <a:latin typeface="Garamond" panose="02020404030301010803" pitchFamily="18" charset="0"/>
              </a:rPr>
              <a:t>	Independent Regulator</a:t>
            </a:r>
          </a:p>
          <a:p>
            <a:pPr lvl="1" indent="-457200"/>
            <a:r>
              <a:rPr lang="en-US" sz="2200" dirty="0" smtClean="0">
                <a:latin typeface="Garamond" panose="02020404030301010803" pitchFamily="18" charset="0"/>
              </a:rPr>
              <a:t>	(Dept. of Pharmaceuticals, Ministry of Chemicals &amp; Fertilizer)</a:t>
            </a:r>
          </a:p>
          <a:p>
            <a:pPr lvl="1" indent="-457200"/>
            <a:r>
              <a:rPr lang="en-US" sz="2200" dirty="0" smtClean="0">
                <a:latin typeface="Garamond" panose="02020404030301010803" pitchFamily="18" charset="0"/>
              </a:rPr>
              <a:t>4.     Narcotics, Drug &amp; Psychotropic Substances Act, 1985</a:t>
            </a:r>
          </a:p>
          <a:p>
            <a:pPr marL="457200" indent="-457200"/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5000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Intellectual Property Rights (IPR)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142984"/>
            <a:ext cx="76511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 smtClean="0">
                <a:latin typeface="Garamond" panose="02020404030301010803" pitchFamily="18" charset="0"/>
              </a:rPr>
              <a:t>1. Patent (Patent Act, 1970)</a:t>
            </a:r>
          </a:p>
          <a:p>
            <a:pPr marL="457200" indent="-457200"/>
            <a:r>
              <a:rPr lang="en-US" sz="2200" dirty="0" smtClean="0">
                <a:latin typeface="Garamond" panose="02020404030301010803" pitchFamily="18" charset="0"/>
              </a:rPr>
              <a:t>2. Trademark (Trademark Act, 1999)</a:t>
            </a:r>
          </a:p>
          <a:p>
            <a:pPr marL="457200" indent="-457200"/>
            <a:r>
              <a:rPr lang="en-US" sz="2200" dirty="0" smtClean="0">
                <a:latin typeface="Garamond" panose="02020404030301010803" pitchFamily="18" charset="0"/>
              </a:rPr>
              <a:t>3. Copyright (Copyright Act, 1957)</a:t>
            </a:r>
          </a:p>
          <a:p>
            <a:pPr marL="457200" indent="-457200"/>
            <a:r>
              <a:rPr lang="en-US" sz="2200" dirty="0" smtClean="0">
                <a:latin typeface="Garamond" panose="02020404030301010803" pitchFamily="18" charset="0"/>
              </a:rPr>
              <a:t>4. Design (Design Act, 2000)</a:t>
            </a:r>
          </a:p>
          <a:p>
            <a:pPr marL="457200" indent="-457200"/>
            <a:r>
              <a:rPr lang="en-US" sz="2200" dirty="0" smtClean="0">
                <a:latin typeface="Garamond" panose="02020404030301010803" pitchFamily="18" charset="0"/>
              </a:rPr>
              <a:t>5. Geographical Indication (Geographical Indications Act, 1999)</a:t>
            </a:r>
          </a:p>
          <a:p>
            <a:r>
              <a:rPr lang="en-IN" sz="2200" dirty="0" smtClean="0">
                <a:latin typeface="Garamond" panose="02020404030301010803" pitchFamily="18" charset="0"/>
              </a:rPr>
              <a:t>6. Protection of Plant Varieties and Farmers' Rights Act, 2001</a:t>
            </a:r>
            <a:endParaRPr lang="en-IN" sz="2200" dirty="0" smtClean="0">
              <a:latin typeface="Garamond" panose="02020404030301010803" pitchFamily="18" charset="0"/>
              <a:hlinkClick r:id="rId3"/>
            </a:endParaRPr>
          </a:p>
          <a:p>
            <a:pPr marL="457200" indent="-457200"/>
            <a:r>
              <a:rPr lang="en-US" sz="2200" dirty="0" smtClean="0">
                <a:latin typeface="Garamond" panose="02020404030301010803" pitchFamily="18" charset="0"/>
              </a:rPr>
              <a:t>7. Trade Secret</a:t>
            </a:r>
          </a:p>
          <a:p>
            <a:pPr marL="457200" indent="-457200">
              <a:buAutoNum type="arabicPeriod"/>
            </a:pP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50004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Others Laws/Rules/Regulations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142984"/>
            <a:ext cx="7651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err="1" smtClean="0">
                <a:latin typeface="Garamond" panose="02020404030301010803" pitchFamily="18" charset="0"/>
              </a:rPr>
              <a:t>Labour</a:t>
            </a:r>
            <a:r>
              <a:rPr lang="en-US" sz="2200" dirty="0" smtClean="0">
                <a:latin typeface="Garamond" panose="02020404030301010803" pitchFamily="18" charset="0"/>
              </a:rPr>
              <a:t> &amp; Industrial Laws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Taxation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Competition Law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SEBI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Local </a:t>
            </a:r>
            <a:r>
              <a:rPr lang="en-US" sz="2200" dirty="0" smtClean="0">
                <a:latin typeface="Garamond" panose="02020404030301010803" pitchFamily="18" charset="0"/>
              </a:rPr>
              <a:t>Laws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Other laws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Emerging Issues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61442" name="Picture 2" descr="Image result for st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14356"/>
            <a:ext cx="2797907" cy="4857784"/>
          </a:xfrm>
          <a:prstGeom prst="rect">
            <a:avLst/>
          </a:prstGeom>
          <a:noFill/>
        </p:spPr>
      </p:pic>
      <p:pic>
        <p:nvPicPr>
          <p:cNvPr id="61444" name="Picture 4" descr="Image result for r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669111"/>
            <a:ext cx="1857388" cy="1045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42976" y="542926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IN" dirty="0" smtClean="0">
                <a:latin typeface="Garamond" pitchFamily="18" charset="0"/>
              </a:rPr>
              <a:t> Rs. 3300 Cr. Coronary Stent Industry</a:t>
            </a:r>
          </a:p>
          <a:p>
            <a:pPr>
              <a:buFontTx/>
              <a:buChar char="-"/>
            </a:pPr>
            <a:r>
              <a:rPr lang="en-IN" dirty="0" smtClean="0">
                <a:latin typeface="Garamond" pitchFamily="18" charset="0"/>
              </a:rPr>
              <a:t> 30 Million people suffer cardiovascular</a:t>
            </a:r>
          </a:p>
          <a:p>
            <a:pPr>
              <a:buFontTx/>
              <a:buChar char="-"/>
            </a:pPr>
            <a:r>
              <a:rPr lang="en-IN" dirty="0" smtClean="0">
                <a:latin typeface="Garamond" pitchFamily="18" charset="0"/>
              </a:rPr>
              <a:t> 2 Million+ people die because of heart attack</a:t>
            </a:r>
          </a:p>
          <a:p>
            <a:pPr>
              <a:buFontTx/>
              <a:buChar char="-"/>
            </a:pPr>
            <a:r>
              <a:rPr lang="en-IN" dirty="0" smtClean="0">
                <a:latin typeface="Garamond" pitchFamily="18" charset="0"/>
              </a:rPr>
              <a:t> 2 </a:t>
            </a:r>
            <a:r>
              <a:rPr lang="en-IN" dirty="0" err="1" smtClean="0">
                <a:latin typeface="Garamond" pitchFamily="18" charset="0"/>
              </a:rPr>
              <a:t>Lakh</a:t>
            </a:r>
            <a:r>
              <a:rPr lang="en-IN" dirty="0" smtClean="0">
                <a:latin typeface="Garamond" pitchFamily="18" charset="0"/>
              </a:rPr>
              <a:t> heart surgery every year</a:t>
            </a:r>
            <a:endParaRPr lang="en-IN" dirty="0">
              <a:latin typeface="Garamond" pitchFamily="18" charset="0"/>
            </a:endParaRPr>
          </a:p>
        </p:txBody>
      </p:sp>
      <p:pic>
        <p:nvPicPr>
          <p:cNvPr id="61448" name="Picture 8" descr="Image result for delhi high cou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571744"/>
            <a:ext cx="2238348" cy="110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Emerging Issues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61442" name="Picture 2" descr="Image result for st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71270"/>
            <a:ext cx="1785950" cy="3100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4" name="Picture 4" descr="Image result for r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740285"/>
            <a:ext cx="1857388" cy="1045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3730" name="Picture 2" descr="Image result for supreme court birender sangw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857232"/>
            <a:ext cx="4286280" cy="2857520"/>
          </a:xfrm>
          <a:prstGeom prst="rect">
            <a:avLst/>
          </a:prstGeom>
          <a:noFill/>
        </p:spPr>
      </p:pic>
      <p:pic>
        <p:nvPicPr>
          <p:cNvPr id="13" name="Picture 8" descr="Image result for delhi high cou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214950"/>
            <a:ext cx="2238348" cy="110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357554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 smtClean="0">
                <a:latin typeface="Garamond" pitchFamily="18" charset="0"/>
              </a:rPr>
              <a:t>Lawyer with a heart: </a:t>
            </a:r>
            <a:r>
              <a:rPr lang="en-IN" b="1" dirty="0" err="1" smtClean="0">
                <a:latin typeface="Garamond" pitchFamily="18" charset="0"/>
              </a:rPr>
              <a:t>Birender</a:t>
            </a:r>
            <a:r>
              <a:rPr lang="en-IN" b="1" dirty="0" smtClean="0">
                <a:latin typeface="Garamond" pitchFamily="18" charset="0"/>
              </a:rPr>
              <a:t> </a:t>
            </a:r>
            <a:r>
              <a:rPr lang="en-IN" b="1" dirty="0" err="1" smtClean="0">
                <a:latin typeface="Garamond" pitchFamily="18" charset="0"/>
              </a:rPr>
              <a:t>Sangwan’s</a:t>
            </a:r>
            <a:r>
              <a:rPr lang="en-IN" b="1" dirty="0" smtClean="0">
                <a:latin typeface="Garamond" pitchFamily="18" charset="0"/>
              </a:rPr>
              <a:t> fight to cap price of coronary stents</a:t>
            </a:r>
            <a:endParaRPr lang="en-IN" b="1" dirty="0"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4857760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IN" dirty="0" smtClean="0">
                <a:latin typeface="Garamond" pitchFamily="18" charset="0"/>
              </a:rPr>
              <a:t> Stent to be included in National List of Essential   </a:t>
            </a:r>
          </a:p>
          <a:p>
            <a:r>
              <a:rPr lang="en-IN" dirty="0" smtClean="0">
                <a:latin typeface="Garamond" pitchFamily="18" charset="0"/>
              </a:rPr>
              <a:t>  Medicine (NLEM)</a:t>
            </a:r>
          </a:p>
          <a:p>
            <a:r>
              <a:rPr lang="en-IN" dirty="0" smtClean="0">
                <a:latin typeface="Garamond" pitchFamily="18" charset="0"/>
              </a:rPr>
              <a:t>- Bare Metal Stent Rs. 45,000 to Rs. 7,260</a:t>
            </a:r>
          </a:p>
          <a:p>
            <a:r>
              <a:rPr lang="en-IN" dirty="0" smtClean="0">
                <a:latin typeface="Garamond" pitchFamily="18" charset="0"/>
              </a:rPr>
              <a:t>  Modern Drug </a:t>
            </a:r>
            <a:r>
              <a:rPr lang="en-IN" dirty="0" err="1" smtClean="0">
                <a:latin typeface="Garamond" pitchFamily="18" charset="0"/>
              </a:rPr>
              <a:t>Elutin</a:t>
            </a:r>
            <a:r>
              <a:rPr lang="en-IN" dirty="0" smtClean="0">
                <a:latin typeface="Garamond" pitchFamily="18" charset="0"/>
              </a:rPr>
              <a:t> Stent Rs. 1,20,000 to Rs. 29,600</a:t>
            </a:r>
            <a:endParaRPr lang="en-IN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142852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Online Medicines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grpSp>
        <p:nvGrpSpPr>
          <p:cNvPr id="27" name="Group 26"/>
          <p:cNvGrpSpPr/>
          <p:nvPr/>
        </p:nvGrpSpPr>
        <p:grpSpPr>
          <a:xfrm>
            <a:off x="1214414" y="642918"/>
            <a:ext cx="6357982" cy="5645190"/>
            <a:chOff x="1214414" y="642918"/>
            <a:chExt cx="6357982" cy="5645190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4643438" y="3429000"/>
              <a:ext cx="5643602" cy="71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214414" y="642918"/>
              <a:ext cx="6357982" cy="5645190"/>
              <a:chOff x="1214414" y="642918"/>
              <a:chExt cx="6357982" cy="5645190"/>
            </a:xfrm>
          </p:grpSpPr>
          <p:pic>
            <p:nvPicPr>
              <p:cNvPr id="63492" name="Picture 4" descr="Image result for pharmeasy"/>
              <p:cNvPicPr>
                <a:picLocks noChangeAspect="1" noChangeArrowheads="1"/>
              </p:cNvPicPr>
              <p:nvPr/>
            </p:nvPicPr>
            <p:blipFill>
              <a:blip r:embed="rId3"/>
              <a:srcRect l="7500" t="21000" r="5499" b="34000"/>
              <a:stretch>
                <a:fillRect/>
              </a:stretch>
            </p:blipFill>
            <p:spPr bwMode="auto">
              <a:xfrm>
                <a:off x="1643042" y="1357298"/>
                <a:ext cx="1933589" cy="1000132"/>
              </a:xfrm>
              <a:prstGeom prst="rect">
                <a:avLst/>
              </a:prstGeom>
              <a:noFill/>
            </p:spPr>
          </p:pic>
          <p:pic>
            <p:nvPicPr>
              <p:cNvPr id="63494" name="Picture 6" descr="Image result for netmed"/>
              <p:cNvPicPr>
                <a:picLocks noChangeAspect="1" noChangeArrowheads="1"/>
              </p:cNvPicPr>
              <p:nvPr/>
            </p:nvPicPr>
            <p:blipFill>
              <a:blip r:embed="rId4"/>
              <a:srcRect l="5625" t="28125" r="4374" b="28750"/>
              <a:stretch>
                <a:fillRect/>
              </a:stretch>
            </p:blipFill>
            <p:spPr bwMode="auto">
              <a:xfrm>
                <a:off x="1500166" y="2571744"/>
                <a:ext cx="2385408" cy="1143008"/>
              </a:xfrm>
              <a:prstGeom prst="rect">
                <a:avLst/>
              </a:prstGeom>
              <a:noFill/>
            </p:spPr>
          </p:pic>
          <p:pic>
            <p:nvPicPr>
              <p:cNvPr id="63496" name="Picture 8" descr="Image result for practo"/>
              <p:cNvPicPr>
                <a:picLocks noChangeAspect="1" noChangeArrowheads="1"/>
              </p:cNvPicPr>
              <p:nvPr/>
            </p:nvPicPr>
            <p:blipFill>
              <a:blip r:embed="rId5"/>
              <a:srcRect l="24903" t="30000" r="23827" b="37000"/>
              <a:stretch>
                <a:fillRect/>
              </a:stretch>
            </p:blipFill>
            <p:spPr bwMode="auto">
              <a:xfrm>
                <a:off x="1714480" y="4000504"/>
                <a:ext cx="2045725" cy="642942"/>
              </a:xfrm>
              <a:prstGeom prst="rect">
                <a:avLst/>
              </a:prstGeom>
              <a:noFill/>
            </p:spPr>
          </p:pic>
          <p:pic>
            <p:nvPicPr>
              <p:cNvPr id="63498" name="Picture 10" descr="Image result for 1 mg"/>
              <p:cNvPicPr>
                <a:picLocks noChangeAspect="1" noChangeArrowheads="1"/>
              </p:cNvPicPr>
              <p:nvPr/>
            </p:nvPicPr>
            <p:blipFill>
              <a:blip r:embed="rId6"/>
              <a:srcRect l="25627" t="15376" r="28245" b="16286"/>
              <a:stretch>
                <a:fillRect/>
              </a:stretch>
            </p:blipFill>
            <p:spPr bwMode="auto">
              <a:xfrm>
                <a:off x="2357422" y="5143512"/>
                <a:ext cx="723310" cy="1071570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214810" y="1702346"/>
                <a:ext cx="3071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 err="1" smtClean="0">
                    <a:latin typeface="Garamond" pitchFamily="18" charset="0"/>
                  </a:rPr>
                  <a:t>Axelia</a:t>
                </a:r>
                <a:r>
                  <a:rPr lang="en-IN" dirty="0" smtClean="0">
                    <a:latin typeface="Garamond" pitchFamily="18" charset="0"/>
                  </a:rPr>
                  <a:t> Solution Pvt. Ltd. (2015)</a:t>
                </a:r>
                <a:endParaRPr lang="en-IN" dirty="0">
                  <a:latin typeface="Garamond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143372" y="2988230"/>
                <a:ext cx="3214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 err="1" smtClean="0">
                    <a:latin typeface="Garamond" pitchFamily="18" charset="0"/>
                  </a:rPr>
                  <a:t>Netmeds</a:t>
                </a:r>
                <a:r>
                  <a:rPr lang="en-IN" dirty="0" smtClean="0">
                    <a:latin typeface="Garamond" pitchFamily="18" charset="0"/>
                  </a:rPr>
                  <a:t> Marketplace Ltd. (2010)</a:t>
                </a:r>
                <a:endParaRPr lang="en-IN" dirty="0">
                  <a:latin typeface="Garamon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00496" y="4071942"/>
                <a:ext cx="3571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 err="1" smtClean="0">
                    <a:latin typeface="Garamond" pitchFamily="18" charset="0"/>
                  </a:rPr>
                  <a:t>Practo</a:t>
                </a:r>
                <a:r>
                  <a:rPr lang="en-IN" dirty="0" smtClean="0">
                    <a:latin typeface="Garamond" pitchFamily="18" charset="0"/>
                  </a:rPr>
                  <a:t> Technologies Pvt. Ltd. (2008)</a:t>
                </a:r>
                <a:endParaRPr lang="en-IN" dirty="0">
                  <a:latin typeface="Garamond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214810" y="5429264"/>
                <a:ext cx="3286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 smtClean="0">
                    <a:latin typeface="Garamond" pitchFamily="18" charset="0"/>
                  </a:rPr>
                  <a:t>1mg Technologies Pvt. Ltd. (2015)</a:t>
                </a:r>
                <a:endParaRPr lang="en-IN" dirty="0">
                  <a:latin typeface="Garamond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28728" y="785794"/>
                <a:ext cx="23574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latin typeface="Garamond" pitchFamily="18" charset="0"/>
                  </a:rPr>
                  <a:t>Brand Name</a:t>
                </a:r>
                <a:endParaRPr lang="en-IN" sz="2000" b="1" dirty="0">
                  <a:latin typeface="Garamond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43438" y="785794"/>
                <a:ext cx="23574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000" b="1" dirty="0" smtClean="0">
                    <a:latin typeface="Garamond" pitchFamily="18" charset="0"/>
                  </a:rPr>
                  <a:t>Legal Name</a:t>
                </a:r>
                <a:endParaRPr lang="en-IN" sz="2000" b="1" dirty="0">
                  <a:latin typeface="Garamond" pitchFamily="18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1214414" y="3429001"/>
                <a:ext cx="5643602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214414" y="2500306"/>
                <a:ext cx="621510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214414" y="1357298"/>
                <a:ext cx="621510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14414" y="3786190"/>
                <a:ext cx="621510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14414" y="4929198"/>
                <a:ext cx="621510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285852" y="6286520"/>
                <a:ext cx="621510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-1571668" y="3429000"/>
                <a:ext cx="5643602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214414" y="642918"/>
                <a:ext cx="621510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8134</TotalTime>
  <Words>615</Words>
  <Application>Microsoft Office PowerPoint</Application>
  <PresentationFormat>On-screen Show (4:3)</PresentationFormat>
  <Paragraphs>142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I617</dc:creator>
  <cp:lastModifiedBy>Kalpesh</cp:lastModifiedBy>
  <cp:revision>931</cp:revision>
  <dcterms:created xsi:type="dcterms:W3CDTF">2006-08-16T00:00:00Z</dcterms:created>
  <dcterms:modified xsi:type="dcterms:W3CDTF">2019-12-27T13:55:52Z</dcterms:modified>
</cp:coreProperties>
</file>